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0" r:id="rId2"/>
  </p:sldIdLst>
  <p:sldSz cx="38404800" cy="32918400"/>
  <p:notesSz cx="6858000" cy="9144000"/>
  <p:defaultTextStyle>
    <a:defPPr>
      <a:defRPr lang="en-US"/>
    </a:defPPr>
    <a:lvl1pPr marL="0" algn="l" defTabSz="2037626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1pPr>
    <a:lvl2pPr marL="2037626" algn="l" defTabSz="2037626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2pPr>
    <a:lvl3pPr marL="4075252" algn="l" defTabSz="2037626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3pPr>
    <a:lvl4pPr marL="6112879" algn="l" defTabSz="2037626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4pPr>
    <a:lvl5pPr marL="8150506" algn="l" defTabSz="2037626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5pPr>
    <a:lvl6pPr marL="10188132" algn="l" defTabSz="2037626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6pPr>
    <a:lvl7pPr marL="12225758" algn="l" defTabSz="2037626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7pPr>
    <a:lvl8pPr marL="14263384" algn="l" defTabSz="2037626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8pPr>
    <a:lvl9pPr marL="16301010" algn="l" defTabSz="2037626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368">
          <p15:clr>
            <a:srgbClr val="A4A3A4"/>
          </p15:clr>
        </p15:guide>
        <p15:guide id="2" pos="1209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yse Zeynep Enkavi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A40A1D"/>
    <a:srgbClr val="29B564"/>
    <a:srgbClr val="6CD2B0"/>
    <a:srgbClr val="CEF3E9"/>
    <a:srgbClr val="E9FAF6"/>
    <a:srgbClr val="00BE7F"/>
    <a:srgbClr val="E5F9F3"/>
    <a:srgbClr val="EEFBF7"/>
    <a:srgbClr val="F4FCFA"/>
    <a:srgbClr val="C7F1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6364" autoAdjust="0"/>
    <p:restoredTop sz="99521" autoAdjust="0"/>
  </p:normalViewPr>
  <p:slideViewPr>
    <p:cSldViewPr snapToGrid="0" snapToObjects="1">
      <p:cViewPr>
        <p:scale>
          <a:sx n="50" d="100"/>
          <a:sy n="50" d="100"/>
        </p:scale>
        <p:origin x="1032" y="5520"/>
      </p:cViewPr>
      <p:guideLst>
        <p:guide orient="horz" pos="10368"/>
        <p:guide pos="120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168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commentAuthors" Target="commentAuthors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D2877-6E47-914A-A562-5BB1D9253FFF}" type="datetimeFigureOut">
              <a:rPr lang="en-US" smtClean="0"/>
              <a:t>10/1/18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DD0D4B-4AAC-4145-81C5-0D35022A6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1752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8C3FF2-16C4-3444-9527-EB6C5966600B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685800"/>
            <a:ext cx="4000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4C17B3-A43F-F14E-98DF-9E9A96E1DC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64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037626" rtl="0" eaLnBrk="1" latinLnBrk="0" hangingPunct="1">
      <a:defRPr sz="5400" kern="1200">
        <a:solidFill>
          <a:schemeClr val="tx1"/>
        </a:solidFill>
        <a:latin typeface="+mn-lt"/>
        <a:ea typeface="+mn-ea"/>
        <a:cs typeface="+mn-cs"/>
      </a:defRPr>
    </a:lvl1pPr>
    <a:lvl2pPr marL="2037626" algn="l" defTabSz="2037626" rtl="0" eaLnBrk="1" latinLnBrk="0" hangingPunct="1">
      <a:defRPr sz="5400" kern="1200">
        <a:solidFill>
          <a:schemeClr val="tx1"/>
        </a:solidFill>
        <a:latin typeface="+mn-lt"/>
        <a:ea typeface="+mn-ea"/>
        <a:cs typeface="+mn-cs"/>
      </a:defRPr>
    </a:lvl2pPr>
    <a:lvl3pPr marL="4075252" algn="l" defTabSz="2037626" rtl="0" eaLnBrk="1" latinLnBrk="0" hangingPunct="1">
      <a:defRPr sz="5400" kern="1200">
        <a:solidFill>
          <a:schemeClr val="tx1"/>
        </a:solidFill>
        <a:latin typeface="+mn-lt"/>
        <a:ea typeface="+mn-ea"/>
        <a:cs typeface="+mn-cs"/>
      </a:defRPr>
    </a:lvl3pPr>
    <a:lvl4pPr marL="6112879" algn="l" defTabSz="2037626" rtl="0" eaLnBrk="1" latinLnBrk="0" hangingPunct="1">
      <a:defRPr sz="5400" kern="1200">
        <a:solidFill>
          <a:schemeClr val="tx1"/>
        </a:solidFill>
        <a:latin typeface="+mn-lt"/>
        <a:ea typeface="+mn-ea"/>
        <a:cs typeface="+mn-cs"/>
      </a:defRPr>
    </a:lvl4pPr>
    <a:lvl5pPr marL="8150506" algn="l" defTabSz="2037626" rtl="0" eaLnBrk="1" latinLnBrk="0" hangingPunct="1">
      <a:defRPr sz="5400" kern="1200">
        <a:solidFill>
          <a:schemeClr val="tx1"/>
        </a:solidFill>
        <a:latin typeface="+mn-lt"/>
        <a:ea typeface="+mn-ea"/>
        <a:cs typeface="+mn-cs"/>
      </a:defRPr>
    </a:lvl5pPr>
    <a:lvl6pPr marL="10188132" algn="l" defTabSz="2037626" rtl="0" eaLnBrk="1" latinLnBrk="0" hangingPunct="1">
      <a:defRPr sz="5400" kern="1200">
        <a:solidFill>
          <a:schemeClr val="tx1"/>
        </a:solidFill>
        <a:latin typeface="+mn-lt"/>
        <a:ea typeface="+mn-ea"/>
        <a:cs typeface="+mn-cs"/>
      </a:defRPr>
    </a:lvl6pPr>
    <a:lvl7pPr marL="12225758" algn="l" defTabSz="2037626" rtl="0" eaLnBrk="1" latinLnBrk="0" hangingPunct="1">
      <a:defRPr sz="5400" kern="1200">
        <a:solidFill>
          <a:schemeClr val="tx1"/>
        </a:solidFill>
        <a:latin typeface="+mn-lt"/>
        <a:ea typeface="+mn-ea"/>
        <a:cs typeface="+mn-cs"/>
      </a:defRPr>
    </a:lvl7pPr>
    <a:lvl8pPr marL="14263384" algn="l" defTabSz="2037626" rtl="0" eaLnBrk="1" latinLnBrk="0" hangingPunct="1">
      <a:defRPr sz="5400" kern="1200">
        <a:solidFill>
          <a:schemeClr val="tx1"/>
        </a:solidFill>
        <a:latin typeface="+mn-lt"/>
        <a:ea typeface="+mn-ea"/>
        <a:cs typeface="+mn-cs"/>
      </a:defRPr>
    </a:lvl8pPr>
    <a:lvl9pPr marL="16301010" algn="l" defTabSz="2037626" rtl="0" eaLnBrk="1" latinLnBrk="0" hangingPunct="1">
      <a:defRPr sz="5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750" y="685800"/>
            <a:ext cx="40005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pPr marL="0" marR="0" indent="0" algn="l" defTabSz="20376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Variances of reliability estimates in flat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</a:rPr>
              <a:t>vs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</a:rPr>
              <a:t>hddm</a:t>
            </a:r>
            <a:endParaRPr lang="en-US" sz="120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4C17B3-A43F-F14E-98DF-9E9A96E1DCF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43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10226048"/>
            <a:ext cx="32644080" cy="70561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720" y="18653760"/>
            <a:ext cx="2688336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376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075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1128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150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188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2257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2633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3010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882609" y="1760223"/>
            <a:ext cx="6480813" cy="374446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0185" y="1760223"/>
            <a:ext cx="18802353" cy="374446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3716" y="21153121"/>
            <a:ext cx="32644080" cy="6537960"/>
          </a:xfrm>
        </p:spPr>
        <p:txBody>
          <a:bodyPr anchor="t"/>
          <a:lstStyle>
            <a:lvl1pPr algn="l">
              <a:defRPr sz="179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33716" y="13952227"/>
            <a:ext cx="32644080" cy="7200897"/>
          </a:xfrm>
        </p:spPr>
        <p:txBody>
          <a:bodyPr anchor="b"/>
          <a:lstStyle>
            <a:lvl1pPr marL="0" indent="0">
              <a:buNone/>
              <a:defRPr sz="8900">
                <a:solidFill>
                  <a:schemeClr val="tx1">
                    <a:tint val="75000"/>
                  </a:schemeClr>
                </a:solidFill>
              </a:defRPr>
            </a:lvl1pPr>
            <a:lvl2pPr marL="2037626" indent="0">
              <a:buNone/>
              <a:defRPr sz="8100">
                <a:solidFill>
                  <a:schemeClr val="tx1">
                    <a:tint val="75000"/>
                  </a:schemeClr>
                </a:solidFill>
              </a:defRPr>
            </a:lvl2pPr>
            <a:lvl3pPr marL="4075252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3pPr>
            <a:lvl4pPr marL="6112879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4pPr>
            <a:lvl5pPr marL="8150506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5pPr>
            <a:lvl6pPr marL="10188132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6pPr>
            <a:lvl7pPr marL="12225758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7pPr>
            <a:lvl8pPr marL="14263384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8pPr>
            <a:lvl9pPr marL="16301010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0183" y="10241282"/>
            <a:ext cx="12641580" cy="28963623"/>
          </a:xfrm>
        </p:spPr>
        <p:txBody>
          <a:bodyPr/>
          <a:lstStyle>
            <a:lvl1pPr>
              <a:defRPr sz="12500"/>
            </a:lvl1pPr>
            <a:lvl2pPr>
              <a:defRPr sz="10700"/>
            </a:lvl2pPr>
            <a:lvl3pPr>
              <a:defRPr sz="8900"/>
            </a:lvl3pPr>
            <a:lvl4pPr>
              <a:defRPr sz="8100"/>
            </a:lvl4pPr>
            <a:lvl5pPr>
              <a:defRPr sz="8100"/>
            </a:lvl5pPr>
            <a:lvl6pPr>
              <a:defRPr sz="8100"/>
            </a:lvl6pPr>
            <a:lvl7pPr>
              <a:defRPr sz="8100"/>
            </a:lvl7pPr>
            <a:lvl8pPr>
              <a:defRPr sz="8100"/>
            </a:lvl8pPr>
            <a:lvl9pPr>
              <a:defRPr sz="8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1843" y="10241282"/>
            <a:ext cx="12641580" cy="28963623"/>
          </a:xfrm>
        </p:spPr>
        <p:txBody>
          <a:bodyPr/>
          <a:lstStyle>
            <a:lvl1pPr>
              <a:defRPr sz="12500"/>
            </a:lvl1pPr>
            <a:lvl2pPr>
              <a:defRPr sz="10700"/>
            </a:lvl2pPr>
            <a:lvl3pPr>
              <a:defRPr sz="8900"/>
            </a:lvl3pPr>
            <a:lvl4pPr>
              <a:defRPr sz="8100"/>
            </a:lvl4pPr>
            <a:lvl5pPr>
              <a:defRPr sz="8100"/>
            </a:lvl5pPr>
            <a:lvl6pPr>
              <a:defRPr sz="8100"/>
            </a:lvl6pPr>
            <a:lvl7pPr>
              <a:defRPr sz="8100"/>
            </a:lvl7pPr>
            <a:lvl8pPr>
              <a:defRPr sz="8100"/>
            </a:lvl8pPr>
            <a:lvl9pPr>
              <a:defRPr sz="8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318263"/>
            <a:ext cx="3456432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3" y="7368543"/>
            <a:ext cx="16968789" cy="3070857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626" indent="0">
              <a:buNone/>
              <a:defRPr sz="8900" b="1"/>
            </a:lvl2pPr>
            <a:lvl3pPr marL="4075252" indent="0">
              <a:buNone/>
              <a:defRPr sz="8100" b="1"/>
            </a:lvl3pPr>
            <a:lvl4pPr marL="6112879" indent="0">
              <a:buNone/>
              <a:defRPr sz="7100" b="1"/>
            </a:lvl4pPr>
            <a:lvl5pPr marL="8150506" indent="0">
              <a:buNone/>
              <a:defRPr sz="7100" b="1"/>
            </a:lvl5pPr>
            <a:lvl6pPr marL="10188132" indent="0">
              <a:buNone/>
              <a:defRPr sz="7100" b="1"/>
            </a:lvl6pPr>
            <a:lvl7pPr marL="12225758" indent="0">
              <a:buNone/>
              <a:defRPr sz="7100" b="1"/>
            </a:lvl7pPr>
            <a:lvl8pPr marL="14263384" indent="0">
              <a:buNone/>
              <a:defRPr sz="7100" b="1"/>
            </a:lvl8pPr>
            <a:lvl9pPr marL="16301010" indent="0">
              <a:buNone/>
              <a:defRPr sz="7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3" y="10439400"/>
            <a:ext cx="16968789" cy="18966183"/>
          </a:xfrm>
        </p:spPr>
        <p:txBody>
          <a:bodyPr/>
          <a:lstStyle>
            <a:lvl1pPr>
              <a:defRPr sz="10700"/>
            </a:lvl1pPr>
            <a:lvl2pPr>
              <a:defRPr sz="8900"/>
            </a:lvl2pPr>
            <a:lvl3pPr>
              <a:defRPr sz="81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509110" y="7368543"/>
            <a:ext cx="16975453" cy="3070857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626" indent="0">
              <a:buNone/>
              <a:defRPr sz="8900" b="1"/>
            </a:lvl2pPr>
            <a:lvl3pPr marL="4075252" indent="0">
              <a:buNone/>
              <a:defRPr sz="8100" b="1"/>
            </a:lvl3pPr>
            <a:lvl4pPr marL="6112879" indent="0">
              <a:buNone/>
              <a:defRPr sz="7100" b="1"/>
            </a:lvl4pPr>
            <a:lvl5pPr marL="8150506" indent="0">
              <a:buNone/>
              <a:defRPr sz="7100" b="1"/>
            </a:lvl5pPr>
            <a:lvl6pPr marL="10188132" indent="0">
              <a:buNone/>
              <a:defRPr sz="7100" b="1"/>
            </a:lvl6pPr>
            <a:lvl7pPr marL="12225758" indent="0">
              <a:buNone/>
              <a:defRPr sz="7100" b="1"/>
            </a:lvl7pPr>
            <a:lvl8pPr marL="14263384" indent="0">
              <a:buNone/>
              <a:defRPr sz="7100" b="1"/>
            </a:lvl8pPr>
            <a:lvl9pPr marL="16301010" indent="0">
              <a:buNone/>
              <a:defRPr sz="7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509110" y="10439400"/>
            <a:ext cx="16975453" cy="18966183"/>
          </a:xfrm>
        </p:spPr>
        <p:txBody>
          <a:bodyPr/>
          <a:lstStyle>
            <a:lvl1pPr>
              <a:defRPr sz="10700"/>
            </a:lvl1pPr>
            <a:lvl2pPr>
              <a:defRPr sz="8900"/>
            </a:lvl2pPr>
            <a:lvl3pPr>
              <a:defRPr sz="81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3" y="1310641"/>
            <a:ext cx="12634916" cy="5577840"/>
          </a:xfrm>
        </p:spPr>
        <p:txBody>
          <a:bodyPr anchor="b"/>
          <a:lstStyle>
            <a:lvl1pPr algn="l">
              <a:defRPr sz="8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15212" y="1310644"/>
            <a:ext cx="21469353" cy="28094943"/>
          </a:xfrm>
        </p:spPr>
        <p:txBody>
          <a:bodyPr/>
          <a:lstStyle>
            <a:lvl1pPr>
              <a:defRPr sz="14300"/>
            </a:lvl1pPr>
            <a:lvl2pPr>
              <a:defRPr sz="12500"/>
            </a:lvl2pPr>
            <a:lvl3pPr>
              <a:defRPr sz="10700"/>
            </a:lvl3pPr>
            <a:lvl4pPr>
              <a:defRPr sz="8900"/>
            </a:lvl4pPr>
            <a:lvl5pPr>
              <a:defRPr sz="8900"/>
            </a:lvl5pPr>
            <a:lvl6pPr>
              <a:defRPr sz="8900"/>
            </a:lvl6pPr>
            <a:lvl7pPr>
              <a:defRPr sz="8900"/>
            </a:lvl7pPr>
            <a:lvl8pPr>
              <a:defRPr sz="8900"/>
            </a:lvl8pPr>
            <a:lvl9pPr>
              <a:defRPr sz="8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3" y="6888484"/>
            <a:ext cx="12634916" cy="22517103"/>
          </a:xfrm>
        </p:spPr>
        <p:txBody>
          <a:bodyPr/>
          <a:lstStyle>
            <a:lvl1pPr marL="0" indent="0">
              <a:buNone/>
              <a:defRPr sz="6200"/>
            </a:lvl1pPr>
            <a:lvl2pPr marL="2037626" indent="0">
              <a:buNone/>
              <a:defRPr sz="5400"/>
            </a:lvl2pPr>
            <a:lvl3pPr marL="4075252" indent="0">
              <a:buNone/>
              <a:defRPr sz="4400"/>
            </a:lvl3pPr>
            <a:lvl4pPr marL="6112879" indent="0">
              <a:buNone/>
              <a:defRPr sz="4000"/>
            </a:lvl4pPr>
            <a:lvl5pPr marL="8150506" indent="0">
              <a:buNone/>
              <a:defRPr sz="4000"/>
            </a:lvl5pPr>
            <a:lvl6pPr marL="10188132" indent="0">
              <a:buNone/>
              <a:defRPr sz="4000"/>
            </a:lvl6pPr>
            <a:lvl7pPr marL="12225758" indent="0">
              <a:buNone/>
              <a:defRPr sz="4000"/>
            </a:lvl7pPr>
            <a:lvl8pPr marL="14263384" indent="0">
              <a:buNone/>
              <a:defRPr sz="4000"/>
            </a:lvl8pPr>
            <a:lvl9pPr marL="16301010" indent="0">
              <a:buNone/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7609" y="23042882"/>
            <a:ext cx="23042880" cy="2720343"/>
          </a:xfrm>
        </p:spPr>
        <p:txBody>
          <a:bodyPr anchor="b"/>
          <a:lstStyle>
            <a:lvl1pPr algn="l">
              <a:defRPr sz="8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527609" y="2941319"/>
            <a:ext cx="23042880" cy="19751040"/>
          </a:xfrm>
        </p:spPr>
        <p:txBody>
          <a:bodyPr/>
          <a:lstStyle>
            <a:lvl1pPr marL="0" indent="0">
              <a:buNone/>
              <a:defRPr sz="14300"/>
            </a:lvl1pPr>
            <a:lvl2pPr marL="2037626" indent="0">
              <a:buNone/>
              <a:defRPr sz="12500"/>
            </a:lvl2pPr>
            <a:lvl3pPr marL="4075252" indent="0">
              <a:buNone/>
              <a:defRPr sz="10700"/>
            </a:lvl3pPr>
            <a:lvl4pPr marL="6112879" indent="0">
              <a:buNone/>
              <a:defRPr sz="8900"/>
            </a:lvl4pPr>
            <a:lvl5pPr marL="8150506" indent="0">
              <a:buNone/>
              <a:defRPr sz="8900"/>
            </a:lvl5pPr>
            <a:lvl6pPr marL="10188132" indent="0">
              <a:buNone/>
              <a:defRPr sz="8900"/>
            </a:lvl6pPr>
            <a:lvl7pPr marL="12225758" indent="0">
              <a:buNone/>
              <a:defRPr sz="8900"/>
            </a:lvl7pPr>
            <a:lvl8pPr marL="14263384" indent="0">
              <a:buNone/>
              <a:defRPr sz="8900"/>
            </a:lvl8pPr>
            <a:lvl9pPr marL="16301010" indent="0">
              <a:buNone/>
              <a:defRPr sz="8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27609" y="25763225"/>
            <a:ext cx="23042880" cy="3863337"/>
          </a:xfrm>
        </p:spPr>
        <p:txBody>
          <a:bodyPr/>
          <a:lstStyle>
            <a:lvl1pPr marL="0" indent="0">
              <a:buNone/>
              <a:defRPr sz="6200"/>
            </a:lvl1pPr>
            <a:lvl2pPr marL="2037626" indent="0">
              <a:buNone/>
              <a:defRPr sz="5400"/>
            </a:lvl2pPr>
            <a:lvl3pPr marL="4075252" indent="0">
              <a:buNone/>
              <a:defRPr sz="4400"/>
            </a:lvl3pPr>
            <a:lvl4pPr marL="6112879" indent="0">
              <a:buNone/>
              <a:defRPr sz="4000"/>
            </a:lvl4pPr>
            <a:lvl5pPr marL="8150506" indent="0">
              <a:buNone/>
              <a:defRPr sz="4000"/>
            </a:lvl5pPr>
            <a:lvl6pPr marL="10188132" indent="0">
              <a:buNone/>
              <a:defRPr sz="4000"/>
            </a:lvl6pPr>
            <a:lvl7pPr marL="12225758" indent="0">
              <a:buNone/>
              <a:defRPr sz="4000"/>
            </a:lvl7pPr>
            <a:lvl8pPr marL="14263384" indent="0">
              <a:buNone/>
              <a:defRPr sz="4000"/>
            </a:lvl8pPr>
            <a:lvl9pPr marL="16301010" indent="0">
              <a:buNone/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1318263"/>
            <a:ext cx="34564320" cy="5486400"/>
          </a:xfrm>
          <a:prstGeom prst="rect">
            <a:avLst/>
          </a:prstGeom>
        </p:spPr>
        <p:txBody>
          <a:bodyPr vert="horz" lIns="407526" tIns="203763" rIns="407526" bIns="20376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7680967"/>
            <a:ext cx="34564320" cy="21724621"/>
          </a:xfrm>
          <a:prstGeom prst="rect">
            <a:avLst/>
          </a:prstGeom>
        </p:spPr>
        <p:txBody>
          <a:bodyPr vert="horz" lIns="407526" tIns="203763" rIns="407526" bIns="20376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20240" y="30510486"/>
            <a:ext cx="8961120" cy="1752599"/>
          </a:xfrm>
          <a:prstGeom prst="rect">
            <a:avLst/>
          </a:prstGeom>
        </p:spPr>
        <p:txBody>
          <a:bodyPr vert="horz" lIns="407526" tIns="203763" rIns="407526" bIns="203763" rtlCol="0" anchor="ctr"/>
          <a:lstStyle>
            <a:lvl1pPr algn="l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A0383-EA84-CF41-8911-55C3D60C640A}" type="datetimeFigureOut">
              <a:rPr lang="en-US" smtClean="0"/>
              <a:pPr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121640" y="30510486"/>
            <a:ext cx="12161520" cy="1752599"/>
          </a:xfrm>
          <a:prstGeom prst="rect">
            <a:avLst/>
          </a:prstGeom>
        </p:spPr>
        <p:txBody>
          <a:bodyPr vert="horz" lIns="407526" tIns="203763" rIns="407526" bIns="203763" rtlCol="0" anchor="ctr"/>
          <a:lstStyle>
            <a:lvl1pPr algn="ct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523440" y="30510486"/>
            <a:ext cx="8961120" cy="1752599"/>
          </a:xfrm>
          <a:prstGeom prst="rect">
            <a:avLst/>
          </a:prstGeom>
        </p:spPr>
        <p:txBody>
          <a:bodyPr vert="horz" lIns="407526" tIns="203763" rIns="407526" bIns="203763" rtlCol="0" anchor="ctr"/>
          <a:lstStyle>
            <a:lvl1pPr algn="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A61CB-AC67-2C4E-ADD9-5E8C482C56C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37626" rtl="0" eaLnBrk="1" latinLnBrk="0" hangingPunct="1">
        <a:spcBef>
          <a:spcPct val="0"/>
        </a:spcBef>
        <a:buNone/>
        <a:defRPr sz="19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8220" indent="-1528220" algn="l" defTabSz="2037626" rtl="0" eaLnBrk="1" latinLnBrk="0" hangingPunct="1">
        <a:spcBef>
          <a:spcPct val="20000"/>
        </a:spcBef>
        <a:buFont typeface="Arial"/>
        <a:buChar char="•"/>
        <a:defRPr sz="14300" kern="1200">
          <a:solidFill>
            <a:schemeClr val="tx1"/>
          </a:solidFill>
          <a:latin typeface="+mn-lt"/>
          <a:ea typeface="+mn-ea"/>
          <a:cs typeface="+mn-cs"/>
        </a:defRPr>
      </a:lvl1pPr>
      <a:lvl2pPr marL="3311143" indent="-1273516" algn="l" defTabSz="2037626" rtl="0" eaLnBrk="1" latinLnBrk="0" hangingPunct="1">
        <a:spcBef>
          <a:spcPct val="20000"/>
        </a:spcBef>
        <a:buFont typeface="Arial"/>
        <a:buChar char="–"/>
        <a:defRPr sz="12500" kern="1200">
          <a:solidFill>
            <a:schemeClr val="tx1"/>
          </a:solidFill>
          <a:latin typeface="+mn-lt"/>
          <a:ea typeface="+mn-ea"/>
          <a:cs typeface="+mn-cs"/>
        </a:defRPr>
      </a:lvl2pPr>
      <a:lvl3pPr marL="5094065" indent="-1018813" algn="l" defTabSz="2037626" rtl="0" eaLnBrk="1" latinLnBrk="0" hangingPunct="1">
        <a:spcBef>
          <a:spcPct val="20000"/>
        </a:spcBef>
        <a:buFont typeface="Arial"/>
        <a:buChar char="•"/>
        <a:defRPr sz="10700" kern="1200">
          <a:solidFill>
            <a:schemeClr val="tx1"/>
          </a:solidFill>
          <a:latin typeface="+mn-lt"/>
          <a:ea typeface="+mn-ea"/>
          <a:cs typeface="+mn-cs"/>
        </a:defRPr>
      </a:lvl3pPr>
      <a:lvl4pPr marL="7131692" indent="-1018813" algn="l" defTabSz="2037626" rtl="0" eaLnBrk="1" latinLnBrk="0" hangingPunct="1">
        <a:spcBef>
          <a:spcPct val="20000"/>
        </a:spcBef>
        <a:buFont typeface="Arial"/>
        <a:buChar char="–"/>
        <a:defRPr sz="8900" kern="1200">
          <a:solidFill>
            <a:schemeClr val="tx1"/>
          </a:solidFill>
          <a:latin typeface="+mn-lt"/>
          <a:ea typeface="+mn-ea"/>
          <a:cs typeface="+mn-cs"/>
        </a:defRPr>
      </a:lvl4pPr>
      <a:lvl5pPr marL="9169319" indent="-1018813" algn="l" defTabSz="2037626" rtl="0" eaLnBrk="1" latinLnBrk="0" hangingPunct="1">
        <a:spcBef>
          <a:spcPct val="20000"/>
        </a:spcBef>
        <a:buFont typeface="Arial"/>
        <a:buChar char="»"/>
        <a:defRPr sz="8900" kern="1200">
          <a:solidFill>
            <a:schemeClr val="tx1"/>
          </a:solidFill>
          <a:latin typeface="+mn-lt"/>
          <a:ea typeface="+mn-ea"/>
          <a:cs typeface="+mn-cs"/>
        </a:defRPr>
      </a:lvl5pPr>
      <a:lvl6pPr marL="11206945" indent="-1018813" algn="l" defTabSz="203762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6pPr>
      <a:lvl7pPr marL="13244571" indent="-1018813" algn="l" defTabSz="203762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7pPr>
      <a:lvl8pPr marL="15282197" indent="-1018813" algn="l" defTabSz="203762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8pPr>
      <a:lvl9pPr marL="17319823" indent="-1018813" algn="l" defTabSz="203762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37626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1pPr>
      <a:lvl2pPr marL="2037626" algn="l" defTabSz="2037626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2pPr>
      <a:lvl3pPr marL="4075252" algn="l" defTabSz="2037626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3pPr>
      <a:lvl4pPr marL="6112879" algn="l" defTabSz="2037626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4pPr>
      <a:lvl5pPr marL="8150506" algn="l" defTabSz="2037626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5pPr>
      <a:lvl6pPr marL="10188132" algn="l" defTabSz="2037626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6pPr>
      <a:lvl7pPr marL="12225758" algn="l" defTabSz="2037626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7pPr>
      <a:lvl8pPr marL="14263384" algn="l" defTabSz="2037626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8pPr>
      <a:lvl9pPr marL="16301010" algn="l" defTabSz="2037626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20" Type="http://schemas.openxmlformats.org/officeDocument/2006/relationships/image" Target="../media/image18.jpeg"/><Relationship Id="rId21" Type="http://schemas.openxmlformats.org/officeDocument/2006/relationships/image" Target="../media/image19.png"/><Relationship Id="rId22" Type="http://schemas.openxmlformats.org/officeDocument/2006/relationships/image" Target="../media/image20.png"/><Relationship Id="rId23" Type="http://schemas.openxmlformats.org/officeDocument/2006/relationships/image" Target="../media/image21.png"/><Relationship Id="rId24" Type="http://schemas.openxmlformats.org/officeDocument/2006/relationships/image" Target="../media/image22.jpeg"/><Relationship Id="rId10" Type="http://schemas.openxmlformats.org/officeDocument/2006/relationships/image" Target="../media/image8.png"/><Relationship Id="rId11" Type="http://schemas.openxmlformats.org/officeDocument/2006/relationships/image" Target="../media/image9.png"/><Relationship Id="rId12" Type="http://schemas.openxmlformats.org/officeDocument/2006/relationships/image" Target="../media/image10.jpg"/><Relationship Id="rId13" Type="http://schemas.openxmlformats.org/officeDocument/2006/relationships/image" Target="../media/image11.jpeg"/><Relationship Id="rId14" Type="http://schemas.openxmlformats.org/officeDocument/2006/relationships/image" Target="../media/image12.png"/><Relationship Id="rId15" Type="http://schemas.openxmlformats.org/officeDocument/2006/relationships/image" Target="../media/image13.jpeg"/><Relationship Id="rId16" Type="http://schemas.openxmlformats.org/officeDocument/2006/relationships/image" Target="../media/image14.jpeg"/><Relationship Id="rId17" Type="http://schemas.openxmlformats.org/officeDocument/2006/relationships/image" Target="../media/image15.jpeg"/><Relationship Id="rId18" Type="http://schemas.openxmlformats.org/officeDocument/2006/relationships/image" Target="../media/image16.jpeg"/><Relationship Id="rId19" Type="http://schemas.openxmlformats.org/officeDocument/2006/relationships/image" Target="../media/image17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5348" y="465737"/>
            <a:ext cx="37819451" cy="465882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407526" tIns="203763" rIns="407526" bIns="203763" rtlCol="0">
            <a:spAutoFit/>
          </a:bodyPr>
          <a:lstStyle/>
          <a:p>
            <a:r>
              <a:rPr lang="en-US" sz="8700" dirty="0" smtClean="0">
                <a:latin typeface="Arial"/>
                <a:cs typeface="Arial"/>
              </a:rPr>
              <a:t>A large-scale comparison of cognitive task measures of self-regulation: raw measures vs. model parameters for individual difference analyses</a:t>
            </a:r>
            <a:endParaRPr lang="en-US" sz="8700" dirty="0">
              <a:latin typeface="Arial"/>
              <a:cs typeface="Arial"/>
            </a:endParaRPr>
          </a:p>
          <a:p>
            <a:r>
              <a:rPr lang="en-US" sz="6000" dirty="0" smtClean="0">
                <a:latin typeface="Arial"/>
                <a:cs typeface="Arial"/>
              </a:rPr>
              <a:t>A. Zeynep Enkavi, Ian W. Eisenberg, Patrick G. </a:t>
            </a:r>
            <a:r>
              <a:rPr lang="en-US" sz="6000" dirty="0" err="1" smtClean="0">
                <a:latin typeface="Arial"/>
                <a:cs typeface="Arial"/>
              </a:rPr>
              <a:t>Bissett</a:t>
            </a:r>
            <a:r>
              <a:rPr lang="en-US" sz="6000" dirty="0" smtClean="0">
                <a:latin typeface="Arial"/>
                <a:cs typeface="Arial"/>
              </a:rPr>
              <a:t>, Russell A. </a:t>
            </a:r>
            <a:r>
              <a:rPr lang="en-US" sz="6000" dirty="0" err="1" smtClean="0">
                <a:latin typeface="Arial"/>
                <a:cs typeface="Arial"/>
              </a:rPr>
              <a:t>Poldrack</a:t>
            </a:r>
            <a:endParaRPr lang="en-US" sz="6000" baseline="30000" dirty="0">
              <a:latin typeface="Arial"/>
              <a:cs typeface="Arial"/>
            </a:endParaRPr>
          </a:p>
          <a:p>
            <a:r>
              <a:rPr lang="en-US" sz="42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Department of Psychology, Stanford University</a:t>
            </a:r>
            <a:endParaRPr lang="en-US" sz="4200" baseline="300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9" name="Text Box 424"/>
          <p:cNvSpPr txBox="1">
            <a:spLocks noChangeArrowheads="1"/>
          </p:cNvSpPr>
          <p:nvPr/>
        </p:nvSpPr>
        <p:spPr bwMode="auto">
          <a:xfrm>
            <a:off x="466343" y="5381666"/>
            <a:ext cx="9769848" cy="844173"/>
          </a:xfrm>
          <a:prstGeom prst="rect">
            <a:avLst/>
          </a:prstGeom>
          <a:solidFill>
            <a:srgbClr val="A40A1D"/>
          </a:solidFill>
          <a:ln w="25400">
            <a:noFill/>
            <a:miter lim="800000"/>
            <a:headEnd/>
            <a:tailEnd/>
          </a:ln>
          <a:effectLst/>
        </p:spPr>
        <p:txBody>
          <a:bodyPr wrap="square" lIns="79230" tIns="39614" rIns="79230" bIns="39614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5000" b="1" dirty="0" smtClean="0">
                <a:solidFill>
                  <a:schemeClr val="bg1"/>
                </a:solidFill>
                <a:latin typeface="Arial"/>
                <a:cs typeface="Arial"/>
              </a:rPr>
              <a:t>Introduction</a:t>
            </a:r>
            <a:endParaRPr lang="en-US" sz="5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8" name="Frame 37"/>
          <p:cNvSpPr/>
          <p:nvPr/>
        </p:nvSpPr>
        <p:spPr>
          <a:xfrm>
            <a:off x="471431" y="5394944"/>
            <a:ext cx="9769848" cy="27317628"/>
          </a:xfrm>
          <a:prstGeom prst="frame">
            <a:avLst>
              <a:gd name="adj1" fmla="val 0"/>
            </a:avLst>
          </a:prstGeom>
          <a:solidFill>
            <a:schemeClr val="tx1"/>
          </a:solidFill>
          <a:ln w="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9242" tIns="39621" rIns="79242" bIns="39621"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5" name="Picture 4" descr="NIH_Master_Logo_2Color-JPG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20"/>
          <a:stretch/>
        </p:blipFill>
        <p:spPr>
          <a:xfrm>
            <a:off x="34777277" y="3531186"/>
            <a:ext cx="2478404" cy="1554480"/>
          </a:xfrm>
          <a:prstGeom prst="rect">
            <a:avLst/>
          </a:prstGeom>
        </p:spPr>
      </p:pic>
      <p:sp>
        <p:nvSpPr>
          <p:cNvPr id="20" name="Text Box 424"/>
          <p:cNvSpPr txBox="1">
            <a:spLocks noChangeArrowheads="1"/>
          </p:cNvSpPr>
          <p:nvPr/>
        </p:nvSpPr>
        <p:spPr bwMode="auto">
          <a:xfrm>
            <a:off x="471431" y="13848930"/>
            <a:ext cx="9769848" cy="844173"/>
          </a:xfrm>
          <a:prstGeom prst="rect">
            <a:avLst/>
          </a:prstGeom>
          <a:solidFill>
            <a:srgbClr val="A40A1D"/>
          </a:solidFill>
          <a:ln w="25400">
            <a:noFill/>
            <a:miter lim="800000"/>
            <a:headEnd/>
            <a:tailEnd/>
          </a:ln>
          <a:effectLst/>
        </p:spPr>
        <p:txBody>
          <a:bodyPr wrap="square" lIns="79230" tIns="39614" rIns="79230" bIns="39614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5000" b="1" dirty="0" smtClean="0">
                <a:solidFill>
                  <a:schemeClr val="bg1"/>
                </a:solidFill>
                <a:latin typeface="Arial"/>
                <a:cs typeface="Arial"/>
              </a:rPr>
              <a:t>Methods</a:t>
            </a:r>
            <a:endParaRPr lang="en-US" sz="5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66343" y="6289336"/>
            <a:ext cx="9774936" cy="7426664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pPr>
              <a:buFont typeface="Arial"/>
              <a:buChar char="•"/>
            </a:pPr>
            <a:r>
              <a:rPr lang="en-US" sz="4400" dirty="0" smtClean="0">
                <a:latin typeface="Arial"/>
                <a:cs typeface="Arial"/>
              </a:rPr>
              <a:t> Psychology is rich with behavioral tasks measuring of </a:t>
            </a:r>
            <a:r>
              <a:rPr lang="en-US" sz="4400" dirty="0">
                <a:latin typeface="Arial"/>
                <a:cs typeface="Arial"/>
              </a:rPr>
              <a:t>i</a:t>
            </a:r>
            <a:r>
              <a:rPr lang="en-US" sz="4400" dirty="0" smtClean="0">
                <a:latin typeface="Arial"/>
                <a:cs typeface="Arial"/>
              </a:rPr>
              <a:t>mpulsivity, self-control, </a:t>
            </a:r>
            <a:r>
              <a:rPr lang="en-US" sz="4400" dirty="0">
                <a:latin typeface="Arial"/>
                <a:cs typeface="Arial"/>
              </a:rPr>
              <a:t>inhibition, delay </a:t>
            </a:r>
            <a:r>
              <a:rPr lang="en-US" sz="4400" dirty="0" smtClean="0">
                <a:latin typeface="Arial"/>
                <a:cs typeface="Arial"/>
              </a:rPr>
              <a:t>discounting</a:t>
            </a:r>
            <a:endParaRPr lang="en-US" sz="4400" dirty="0">
              <a:latin typeface="Arial"/>
              <a:cs typeface="Arial"/>
            </a:endParaRPr>
          </a:p>
          <a:p>
            <a:pPr>
              <a:buFont typeface="Arial"/>
              <a:buChar char="•"/>
            </a:pPr>
            <a:r>
              <a:rPr lang="en-US" sz="4400" dirty="0" smtClean="0">
                <a:latin typeface="Arial"/>
                <a:cs typeface="Arial"/>
              </a:rPr>
              <a:t> These </a:t>
            </a:r>
            <a:r>
              <a:rPr lang="en-US" sz="4400" dirty="0">
                <a:latin typeface="Arial"/>
                <a:cs typeface="Arial"/>
              </a:rPr>
              <a:t>measures </a:t>
            </a:r>
            <a:r>
              <a:rPr lang="en-US" sz="4400" dirty="0" smtClean="0">
                <a:latin typeface="Arial"/>
                <a:cs typeface="Arial"/>
              </a:rPr>
              <a:t>are </a:t>
            </a:r>
            <a:r>
              <a:rPr lang="en-US" sz="4400" dirty="0">
                <a:latin typeface="Arial"/>
                <a:cs typeface="Arial"/>
              </a:rPr>
              <a:t>assumed to capture trait-like individual differences without evaluating their stability over </a:t>
            </a:r>
            <a:r>
              <a:rPr lang="en-US" sz="4400" dirty="0" smtClean="0">
                <a:latin typeface="Arial"/>
                <a:cs typeface="Arial"/>
              </a:rPr>
              <a:t>time </a:t>
            </a:r>
            <a:endParaRPr lang="en-US" sz="4400" dirty="0">
              <a:latin typeface="Arial"/>
              <a:cs typeface="Arial"/>
            </a:endParaRPr>
          </a:p>
          <a:p>
            <a:pPr>
              <a:buFont typeface="Arial"/>
              <a:buChar char="•"/>
            </a:pPr>
            <a:r>
              <a:rPr lang="en-US" sz="4400" dirty="0" smtClean="0">
                <a:latin typeface="Arial"/>
                <a:cs typeface="Arial"/>
              </a:rPr>
              <a:t> We compare two common measure types from a large battery of behavioral tasks to determine best trait measures and their features</a:t>
            </a:r>
            <a:endParaRPr lang="en-US" sz="4400" dirty="0">
              <a:latin typeface="Arial"/>
              <a:cs typeface="Arial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61255" y="14684527"/>
            <a:ext cx="9774936" cy="7384182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pPr>
              <a:buFont typeface="Arial"/>
              <a:buChar char="•"/>
            </a:pPr>
            <a:r>
              <a:rPr lang="en-US" sz="4400" dirty="0" smtClean="0">
                <a:latin typeface="Arial"/>
                <a:cs typeface="Arial"/>
              </a:rPr>
              <a:t> 14 tasks from larger battery on reliability of self-regulation measures</a:t>
            </a:r>
            <a:r>
              <a:rPr lang="en-US" sz="4400" baseline="30000" dirty="0" smtClean="0">
                <a:latin typeface="Arial"/>
                <a:cs typeface="Arial"/>
              </a:rPr>
              <a:t>1,2</a:t>
            </a:r>
            <a:r>
              <a:rPr lang="en-US" sz="4400" dirty="0" smtClean="0">
                <a:latin typeface="Arial"/>
                <a:cs typeface="Arial"/>
              </a:rPr>
              <a:t> (N</a:t>
            </a:r>
            <a:r>
              <a:rPr lang="en-US" sz="4400" dirty="0">
                <a:latin typeface="Arial"/>
                <a:cs typeface="Arial"/>
              </a:rPr>
              <a:t>=</a:t>
            </a:r>
            <a:r>
              <a:rPr lang="en-US" sz="4400" dirty="0" smtClean="0">
                <a:latin typeface="Arial"/>
                <a:cs typeface="Arial"/>
              </a:rPr>
              <a:t>150): N-back, ANT, choice RT, directed forgetting, DPX, local global, recent, probes, shape matching, </a:t>
            </a:r>
            <a:r>
              <a:rPr lang="en-US" sz="4400" dirty="0" err="1" smtClean="0">
                <a:latin typeface="Arial"/>
                <a:cs typeface="Arial"/>
              </a:rPr>
              <a:t>simon</a:t>
            </a:r>
            <a:r>
              <a:rPr lang="en-US" sz="4400" dirty="0" smtClean="0">
                <a:latin typeface="Arial"/>
                <a:cs typeface="Arial"/>
              </a:rPr>
              <a:t>, stop signal (x3), </a:t>
            </a:r>
            <a:r>
              <a:rPr lang="en-US" sz="4400" dirty="0" err="1" smtClean="0">
                <a:latin typeface="Arial"/>
                <a:cs typeface="Arial"/>
              </a:rPr>
              <a:t>stroop</a:t>
            </a:r>
            <a:r>
              <a:rPr lang="en-US" sz="4400" dirty="0" smtClean="0">
                <a:latin typeface="Arial"/>
                <a:cs typeface="Arial"/>
              </a:rPr>
              <a:t>, cued task switching</a:t>
            </a:r>
          </a:p>
          <a:p>
            <a:pPr>
              <a:buFont typeface="Arial"/>
              <a:buChar char="•"/>
            </a:pP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Raw measures: RT and accuracy</a:t>
            </a:r>
          </a:p>
          <a:p>
            <a:pPr>
              <a:buFont typeface="Arial"/>
              <a:buChar char="•"/>
            </a:pP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2 types of DDM: EZ and HDDM</a:t>
            </a:r>
          </a:p>
          <a:p>
            <a:pPr>
              <a:buFont typeface="Arial"/>
              <a:buChar char="•"/>
            </a:pP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Non-contrast measures = use all trials; contrast variables = subtraction of two conditions; condition variables = subset of trials</a:t>
            </a:r>
          </a:p>
        </p:txBody>
      </p:sp>
      <p:sp>
        <p:nvSpPr>
          <p:cNvPr id="49" name="Text Box 354"/>
          <p:cNvSpPr txBox="1">
            <a:spLocks noChangeArrowheads="1"/>
          </p:cNvSpPr>
          <p:nvPr/>
        </p:nvSpPr>
        <p:spPr bwMode="auto">
          <a:xfrm>
            <a:off x="10810242" y="32029700"/>
            <a:ext cx="26883360" cy="618611"/>
          </a:xfrm>
          <a:prstGeom prst="rect">
            <a:avLst/>
          </a:prstGeom>
          <a:solidFill>
            <a:srgbClr val="A40A1D"/>
          </a:solidFill>
          <a:ln w="25400">
            <a:noFill/>
            <a:miter lim="800000"/>
            <a:headEnd/>
            <a:tailEnd/>
          </a:ln>
          <a:effectLst/>
        </p:spPr>
        <p:txBody>
          <a:bodyPr wrap="square" lIns="79230" tIns="39614" rIns="79230" bIns="39614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500" b="1" dirty="0">
                <a:solidFill>
                  <a:schemeClr val="bg1"/>
                </a:solidFill>
                <a:latin typeface="Arial"/>
                <a:cs typeface="Arial"/>
              </a:rPr>
              <a:t>Contact: </a:t>
            </a:r>
            <a:r>
              <a:rPr lang="en-US" sz="3500" b="1" dirty="0" smtClean="0">
                <a:solidFill>
                  <a:schemeClr val="bg1"/>
                </a:solidFill>
                <a:latin typeface="Arial"/>
                <a:cs typeface="Arial"/>
              </a:rPr>
              <a:t>A. Zeynep </a:t>
            </a:r>
            <a:r>
              <a:rPr lang="en-US" sz="3500" b="1" dirty="0">
                <a:solidFill>
                  <a:schemeClr val="bg1"/>
                </a:solidFill>
                <a:latin typeface="Arial"/>
                <a:cs typeface="Arial"/>
              </a:rPr>
              <a:t>Enkavi </a:t>
            </a:r>
            <a:r>
              <a:rPr lang="en-US" sz="3500" b="1" dirty="0" smtClean="0">
                <a:solidFill>
                  <a:schemeClr val="bg1"/>
                </a:solidFill>
                <a:latin typeface="Arial"/>
                <a:cs typeface="Arial"/>
              </a:rPr>
              <a:t>&lt;</a:t>
            </a:r>
            <a:r>
              <a:rPr lang="en-US" sz="3500" b="1" dirty="0" err="1" smtClean="0">
                <a:solidFill>
                  <a:schemeClr val="bg1"/>
                </a:solidFill>
                <a:latin typeface="Arial"/>
                <a:cs typeface="Arial"/>
              </a:rPr>
              <a:t>zenkavi@stanford.edu</a:t>
            </a:r>
            <a:r>
              <a:rPr lang="en-US" sz="3500" b="1" dirty="0">
                <a:solidFill>
                  <a:schemeClr val="bg1"/>
                </a:solidFill>
                <a:latin typeface="Arial"/>
                <a:cs typeface="Arial"/>
              </a:rPr>
              <a:t>&gt;</a:t>
            </a:r>
          </a:p>
        </p:txBody>
      </p:sp>
      <p:sp>
        <p:nvSpPr>
          <p:cNvPr id="52" name="Text Box 354"/>
          <p:cNvSpPr txBox="1">
            <a:spLocks noChangeArrowheads="1"/>
          </p:cNvSpPr>
          <p:nvPr/>
        </p:nvSpPr>
        <p:spPr bwMode="auto">
          <a:xfrm>
            <a:off x="471431" y="30740533"/>
            <a:ext cx="9774936" cy="659507"/>
          </a:xfrm>
          <a:prstGeom prst="rect">
            <a:avLst/>
          </a:prstGeom>
          <a:solidFill>
            <a:srgbClr val="A40A1D"/>
          </a:solidFill>
          <a:ln w="25400">
            <a:noFill/>
            <a:miter lim="800000"/>
            <a:headEnd/>
            <a:tailEnd/>
          </a:ln>
          <a:effectLst/>
        </p:spPr>
        <p:txBody>
          <a:bodyPr wrap="square" lIns="79230" tIns="39614" rIns="79230" bIns="39614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800" b="1" dirty="0">
                <a:solidFill>
                  <a:schemeClr val="bg1"/>
                </a:solidFill>
                <a:latin typeface="Arial"/>
                <a:cs typeface="Arial"/>
              </a:rPr>
              <a:t>References</a:t>
            </a:r>
          </a:p>
        </p:txBody>
      </p:sp>
      <p:sp>
        <p:nvSpPr>
          <p:cNvPr id="70" name="Frame 69"/>
          <p:cNvSpPr/>
          <p:nvPr/>
        </p:nvSpPr>
        <p:spPr>
          <a:xfrm>
            <a:off x="10810241" y="5394944"/>
            <a:ext cx="26883359" cy="27253367"/>
          </a:xfrm>
          <a:prstGeom prst="frame">
            <a:avLst>
              <a:gd name="adj1" fmla="val 0"/>
            </a:avLst>
          </a:prstGeom>
          <a:solidFill>
            <a:schemeClr val="tx1"/>
          </a:solidFill>
          <a:ln w="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9242" tIns="39621" rIns="79242" bIns="39621" rtlCol="0" anchor="ctr"/>
          <a:lstStyle/>
          <a:p>
            <a:pPr algn="ctr"/>
            <a:endParaRPr lang="en-US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54934" y="24521979"/>
            <a:ext cx="9774936" cy="6460433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pPr>
              <a:buFont typeface="Arial"/>
              <a:buChar char="•"/>
            </a:pPr>
            <a:r>
              <a:rPr lang="en-US" sz="4400" dirty="0" smtClean="0">
                <a:latin typeface="Arial"/>
                <a:cs typeface="Arial"/>
              </a:rPr>
              <a:t> DDM parameters show similar reliability to RT and accuracy</a:t>
            </a:r>
          </a:p>
          <a:p>
            <a:pPr>
              <a:buFont typeface="Arial"/>
              <a:buChar char="•"/>
            </a:pP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Reliability estimates stabilize n&gt;15</a:t>
            </a:r>
          </a:p>
          <a:p>
            <a:pPr>
              <a:buFont typeface="Arial"/>
              <a:buChar char="•"/>
            </a:pP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Hierarchical estimates do not change parameter value or reliability</a:t>
            </a:r>
          </a:p>
          <a:p>
            <a:pPr>
              <a:buFont typeface="Arial"/>
              <a:buChar char="•"/>
            </a:pP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Applying the same model across tasks yields 1. interpretable measures that 2. reduce to lower and more reliable trait measures</a:t>
            </a:r>
            <a:endParaRPr lang="en-US" sz="4400" dirty="0">
              <a:latin typeface="Arial"/>
              <a:cs typeface="Arial"/>
            </a:endParaRPr>
          </a:p>
        </p:txBody>
      </p:sp>
      <p:sp>
        <p:nvSpPr>
          <p:cNvPr id="79" name="Text Box 424"/>
          <p:cNvSpPr txBox="1">
            <a:spLocks noChangeArrowheads="1"/>
          </p:cNvSpPr>
          <p:nvPr/>
        </p:nvSpPr>
        <p:spPr bwMode="auto">
          <a:xfrm>
            <a:off x="471431" y="23639323"/>
            <a:ext cx="9769848" cy="844173"/>
          </a:xfrm>
          <a:prstGeom prst="rect">
            <a:avLst/>
          </a:prstGeom>
          <a:solidFill>
            <a:srgbClr val="A40A1D"/>
          </a:solidFill>
          <a:ln w="25400">
            <a:noFill/>
            <a:miter lim="800000"/>
            <a:headEnd/>
            <a:tailEnd/>
          </a:ln>
          <a:effectLst/>
        </p:spPr>
        <p:txBody>
          <a:bodyPr wrap="square" lIns="79230" tIns="39614" rIns="79230" bIns="39614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5000" b="1" smtClean="0">
                <a:solidFill>
                  <a:schemeClr val="bg1"/>
                </a:solidFill>
                <a:latin typeface="Arial"/>
                <a:cs typeface="Arial"/>
              </a:rPr>
              <a:t>Conclusions</a:t>
            </a:r>
            <a:endParaRPr lang="en-US" sz="5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8" name="Picture 17" descr="SUSig_Seal_StnfrdOnly_Lef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9902" y="3180356"/>
            <a:ext cx="6002095" cy="2256140"/>
          </a:xfrm>
          <a:prstGeom prst="rect">
            <a:avLst/>
          </a:prstGeom>
        </p:spPr>
      </p:pic>
      <p:pic>
        <p:nvPicPr>
          <p:cNvPr id="9" name="Picture 8" descr="Screen Shot 2018-08-11 at 6.37.29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327" y="6636990"/>
            <a:ext cx="5047134" cy="1869309"/>
          </a:xfrm>
          <a:prstGeom prst="rect">
            <a:avLst/>
          </a:prstGeom>
        </p:spPr>
      </p:pic>
      <p:grpSp>
        <p:nvGrpSpPr>
          <p:cNvPr id="57" name="Group 56"/>
          <p:cNvGrpSpPr/>
          <p:nvPr/>
        </p:nvGrpSpPr>
        <p:grpSpPr>
          <a:xfrm>
            <a:off x="34463767" y="6787585"/>
            <a:ext cx="2565400" cy="3872505"/>
            <a:chOff x="34463767" y="6441733"/>
            <a:chExt cx="2565400" cy="3872505"/>
          </a:xfrm>
        </p:grpSpPr>
        <p:pic>
          <p:nvPicPr>
            <p:cNvPr id="14" name="Picture 13" descr="Screen Shot 2018-08-11 at 6.37.47 AM.png"/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87617" y="6441733"/>
              <a:ext cx="1917700" cy="1117600"/>
            </a:xfrm>
            <a:prstGeom prst="rect">
              <a:avLst/>
            </a:prstGeom>
          </p:spPr>
        </p:pic>
        <p:pic>
          <p:nvPicPr>
            <p:cNvPr id="16" name="Picture 15" descr="Screen Shot 2018-08-11 at 6.37.52 AM.png"/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09817" y="7872102"/>
              <a:ext cx="2273300" cy="457200"/>
            </a:xfrm>
            <a:prstGeom prst="rect">
              <a:avLst/>
            </a:prstGeom>
          </p:spPr>
        </p:pic>
        <p:pic>
          <p:nvPicPr>
            <p:cNvPr id="17" name="Picture 16" descr="Screen Shot 2018-08-11 at 6.37.56 AM.png"/>
            <p:cNvPicPr>
              <a:picLocks noChangeAspect="1"/>
            </p:cNvPicPr>
            <p:nvPr/>
          </p:nvPicPr>
          <p:blipFill>
            <a:blip r:embed="rId8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63767" y="8625138"/>
              <a:ext cx="2565400" cy="1689100"/>
            </a:xfrm>
            <a:prstGeom prst="rect">
              <a:avLst/>
            </a:prstGeom>
          </p:spPr>
        </p:pic>
      </p:grpSp>
      <p:pic>
        <p:nvPicPr>
          <p:cNvPr id="19" name="Picture 18" descr="Screen Shot 2018-08-11 at 6.38.05 AM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83" b="10101"/>
          <a:stretch/>
        </p:blipFill>
        <p:spPr>
          <a:xfrm>
            <a:off x="17202299" y="6695886"/>
            <a:ext cx="1483133" cy="2551801"/>
          </a:xfrm>
          <a:prstGeom prst="rect">
            <a:avLst/>
          </a:prstGeom>
        </p:spPr>
      </p:pic>
      <p:pic>
        <p:nvPicPr>
          <p:cNvPr id="21" name="Picture 20" descr="Screen Shot 2018-08-11 at 6.38.12 AM.png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3" b="4842"/>
          <a:stretch/>
        </p:blipFill>
        <p:spPr>
          <a:xfrm>
            <a:off x="19831481" y="6695886"/>
            <a:ext cx="1351412" cy="2551801"/>
          </a:xfrm>
          <a:prstGeom prst="rect">
            <a:avLst/>
          </a:prstGeom>
        </p:spPr>
      </p:pic>
      <p:grpSp>
        <p:nvGrpSpPr>
          <p:cNvPr id="55" name="Group 54"/>
          <p:cNvGrpSpPr/>
          <p:nvPr/>
        </p:nvGrpSpPr>
        <p:grpSpPr>
          <a:xfrm>
            <a:off x="22583419" y="6655906"/>
            <a:ext cx="7710314" cy="1907462"/>
            <a:chOff x="22583419" y="5869796"/>
            <a:chExt cx="7710314" cy="1907462"/>
          </a:xfrm>
        </p:grpSpPr>
        <p:grpSp>
          <p:nvGrpSpPr>
            <p:cNvPr id="54" name="Group 53"/>
            <p:cNvGrpSpPr/>
            <p:nvPr/>
          </p:nvGrpSpPr>
          <p:grpSpPr>
            <a:xfrm>
              <a:off x="22583419" y="5950275"/>
              <a:ext cx="3108861" cy="1746504"/>
              <a:chOff x="22583419" y="5968681"/>
              <a:chExt cx="3108861" cy="1746504"/>
            </a:xfrm>
          </p:grpSpPr>
          <p:pic>
            <p:nvPicPr>
              <p:cNvPr id="22" name="Picture 21" descr="response-time.png"/>
              <p:cNvPicPr>
                <a:picLocks noChangeAspect="1"/>
              </p:cNvPicPr>
              <p:nvPr/>
            </p:nvPicPr>
            <p:blipFill>
              <a:blip r:embed="rId11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583419" y="5968681"/>
                <a:ext cx="1292413" cy="1746504"/>
              </a:xfrm>
              <a:prstGeom prst="rect">
                <a:avLst/>
              </a:prstGeom>
            </p:spPr>
          </p:pic>
          <p:pic>
            <p:nvPicPr>
              <p:cNvPr id="23" name="Picture 22" descr="accuracy.jpg"/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953278" y="5972432"/>
                <a:ext cx="1739002" cy="1739002"/>
              </a:xfrm>
              <a:prstGeom prst="rect">
                <a:avLst/>
              </a:prstGeom>
            </p:spPr>
          </p:pic>
        </p:grpSp>
        <p:pic>
          <p:nvPicPr>
            <p:cNvPr id="24" name="Picture 23" descr="hddm-hierarchical-bayesian-estimation-of-the-drift-diffusion-model-in-python_20708267.jpeg"/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7" t="33013" r="3726" b="32488"/>
            <a:stretch/>
          </p:blipFill>
          <p:spPr>
            <a:xfrm>
              <a:off x="27031882" y="5869796"/>
              <a:ext cx="3261851" cy="1907462"/>
            </a:xfrm>
            <a:prstGeom prst="rect">
              <a:avLst/>
            </a:prstGeom>
          </p:spPr>
        </p:pic>
      </p:grpSp>
      <p:sp>
        <p:nvSpPr>
          <p:cNvPr id="51" name="Right Brace 50"/>
          <p:cNvSpPr/>
          <p:nvPr/>
        </p:nvSpPr>
        <p:spPr>
          <a:xfrm rot="5400000">
            <a:off x="26206027" y="5649051"/>
            <a:ext cx="806647" cy="6956656"/>
          </a:xfrm>
          <a:prstGeom prst="rightBrace">
            <a:avLst/>
          </a:prstGeom>
          <a:ln w="57150" cmpd="sng"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cs typeface="Arial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3024381" y="9696913"/>
            <a:ext cx="716993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latin typeface="Arial"/>
                <a:cs typeface="Arial"/>
              </a:rPr>
              <a:t>Dimensionality reduction</a:t>
            </a:r>
            <a:endParaRPr lang="en-US" sz="5000" dirty="0">
              <a:latin typeface="Arial"/>
              <a:cs typeface="Arial"/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30852533" y="7474782"/>
            <a:ext cx="3403600" cy="978345"/>
          </a:xfrm>
          <a:prstGeom prst="straightConnector1">
            <a:avLst/>
          </a:prstGeom>
          <a:ln w="5715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30869469" y="8592363"/>
            <a:ext cx="3403600" cy="978345"/>
          </a:xfrm>
          <a:prstGeom prst="straightConnector1">
            <a:avLst/>
          </a:prstGeom>
          <a:ln w="5715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30593598" y="9696913"/>
            <a:ext cx="303594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rPr>
              <a:t>Prediction</a:t>
            </a:r>
            <a:endParaRPr lang="en-US" sz="5000" dirty="0">
              <a:solidFill>
                <a:schemeClr val="bg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5" name="Text Box 424"/>
          <p:cNvSpPr txBox="1">
            <a:spLocks noChangeArrowheads="1"/>
          </p:cNvSpPr>
          <p:nvPr/>
        </p:nvSpPr>
        <p:spPr bwMode="auto">
          <a:xfrm>
            <a:off x="10810241" y="5394944"/>
            <a:ext cx="26883360" cy="844173"/>
          </a:xfrm>
          <a:prstGeom prst="rect">
            <a:avLst/>
          </a:prstGeom>
          <a:solidFill>
            <a:srgbClr val="A40A1D"/>
          </a:solidFill>
          <a:ln w="25400">
            <a:noFill/>
            <a:miter lim="800000"/>
            <a:headEnd/>
            <a:tailEnd/>
          </a:ln>
          <a:effectLst/>
        </p:spPr>
        <p:txBody>
          <a:bodyPr wrap="square" lIns="79230" tIns="39614" rIns="79230" bIns="39614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5000" b="1" dirty="0" smtClean="0">
                <a:solidFill>
                  <a:schemeClr val="bg1"/>
                </a:solidFill>
                <a:latin typeface="Arial"/>
                <a:cs typeface="Arial"/>
              </a:rPr>
              <a:t>Overview of Procedure</a:t>
            </a:r>
            <a:endParaRPr lang="en-US" sz="5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0" name="Right Brace 39"/>
          <p:cNvSpPr/>
          <p:nvPr/>
        </p:nvSpPr>
        <p:spPr>
          <a:xfrm rot="5400000">
            <a:off x="18841479" y="6844963"/>
            <a:ext cx="813816" cy="4572000"/>
          </a:xfrm>
          <a:prstGeom prst="rightBrace">
            <a:avLst/>
          </a:prstGeom>
          <a:ln w="57150" cmpd="sng"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cs typeface="Arial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7880070" y="9696913"/>
            <a:ext cx="292900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latin typeface="Arial"/>
                <a:cs typeface="Arial"/>
              </a:rPr>
              <a:t>Reliability</a:t>
            </a:r>
            <a:endParaRPr lang="en-US" sz="5000" dirty="0">
              <a:latin typeface="Arial"/>
              <a:cs typeface="Arial"/>
            </a:endParaRPr>
          </a:p>
        </p:txBody>
      </p:sp>
      <p:pic>
        <p:nvPicPr>
          <p:cNvPr id="2" name="Picture 1" descr="Screen Shot 2018-09-21 at 10.28.04 AM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0241" y="8575060"/>
            <a:ext cx="5775307" cy="1874520"/>
          </a:xfrm>
          <a:prstGeom prst="rect">
            <a:avLst/>
          </a:prstGeom>
        </p:spPr>
      </p:pic>
      <p:sp>
        <p:nvSpPr>
          <p:cNvPr id="42" name="Text Box 424"/>
          <p:cNvSpPr txBox="1">
            <a:spLocks noChangeArrowheads="1"/>
          </p:cNvSpPr>
          <p:nvPr/>
        </p:nvSpPr>
        <p:spPr bwMode="auto">
          <a:xfrm>
            <a:off x="10810241" y="16501034"/>
            <a:ext cx="12801600" cy="844173"/>
          </a:xfrm>
          <a:prstGeom prst="rect">
            <a:avLst/>
          </a:prstGeom>
          <a:solidFill>
            <a:srgbClr val="A40A1D"/>
          </a:solidFill>
          <a:ln w="25400">
            <a:noFill/>
            <a:miter lim="800000"/>
            <a:headEnd/>
            <a:tailEnd/>
          </a:ln>
          <a:effectLst/>
        </p:spPr>
        <p:txBody>
          <a:bodyPr wrap="square" lIns="79230" tIns="39614" rIns="79230" bIns="39614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5000" b="1" dirty="0" smtClean="0">
                <a:solidFill>
                  <a:schemeClr val="bg1"/>
                </a:solidFill>
                <a:latin typeface="Arial"/>
                <a:cs typeface="Arial"/>
              </a:rPr>
              <a:t>Sample size effects on reliability</a:t>
            </a:r>
            <a:endParaRPr lang="en-US" sz="5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3" name="Text Box 424"/>
          <p:cNvSpPr txBox="1">
            <a:spLocks noChangeArrowheads="1"/>
          </p:cNvSpPr>
          <p:nvPr/>
        </p:nvSpPr>
        <p:spPr bwMode="auto">
          <a:xfrm>
            <a:off x="24892000" y="16501034"/>
            <a:ext cx="12801600" cy="844173"/>
          </a:xfrm>
          <a:prstGeom prst="rect">
            <a:avLst/>
          </a:prstGeom>
          <a:solidFill>
            <a:srgbClr val="A40A1D"/>
          </a:solidFill>
          <a:ln w="25400">
            <a:noFill/>
            <a:miter lim="800000"/>
            <a:headEnd/>
            <a:tailEnd/>
          </a:ln>
          <a:effectLst/>
        </p:spPr>
        <p:txBody>
          <a:bodyPr wrap="square" lIns="79230" tIns="39614" rIns="79230" bIns="39614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5000" b="1" dirty="0" smtClean="0">
                <a:solidFill>
                  <a:schemeClr val="bg1"/>
                </a:solidFill>
                <a:latin typeface="Arial"/>
                <a:cs typeface="Arial"/>
              </a:rPr>
              <a:t>Analysis of hierarchical estimates</a:t>
            </a:r>
            <a:endParaRPr lang="en-US" sz="5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5" name="Text Box 424"/>
          <p:cNvSpPr txBox="1">
            <a:spLocks noChangeArrowheads="1"/>
          </p:cNvSpPr>
          <p:nvPr/>
        </p:nvSpPr>
        <p:spPr bwMode="auto">
          <a:xfrm>
            <a:off x="10801499" y="23812632"/>
            <a:ext cx="26883360" cy="844173"/>
          </a:xfrm>
          <a:prstGeom prst="rect">
            <a:avLst/>
          </a:prstGeom>
          <a:solidFill>
            <a:srgbClr val="A40A1D"/>
          </a:solidFill>
          <a:ln w="25400">
            <a:noFill/>
            <a:miter lim="800000"/>
            <a:headEnd/>
            <a:tailEnd/>
          </a:ln>
          <a:effectLst/>
        </p:spPr>
        <p:txBody>
          <a:bodyPr wrap="square" lIns="79230" tIns="39614" rIns="79230" bIns="39614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5000" b="1" dirty="0" smtClean="0">
                <a:solidFill>
                  <a:schemeClr val="bg1"/>
                </a:solidFill>
                <a:latin typeface="Arial"/>
                <a:cs typeface="Arial"/>
              </a:rPr>
              <a:t>Measures vs. lower dimensional projections as trait measures</a:t>
            </a:r>
            <a:endParaRPr lang="en-US" sz="5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8418431" y="7595722"/>
            <a:ext cx="170133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800" dirty="0" smtClean="0">
                <a:latin typeface="Arial"/>
                <a:cs typeface="Arial"/>
              </a:rPr>
              <a:t>2-4 </a:t>
            </a:r>
            <a:r>
              <a:rPr lang="en-US" sz="3800" dirty="0" err="1" smtClean="0">
                <a:latin typeface="Arial"/>
                <a:cs typeface="Arial"/>
              </a:rPr>
              <a:t>mo</a:t>
            </a:r>
            <a:endParaRPr lang="en-US" sz="3800" dirty="0">
              <a:latin typeface="Arial"/>
              <a:cs typeface="Arial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23409231" y="8352822"/>
            <a:ext cx="221553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800" dirty="0" smtClean="0">
                <a:latin typeface="Arial"/>
                <a:cs typeface="Arial"/>
              </a:rPr>
              <a:t>Raw DVs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7432351" y="8352822"/>
            <a:ext cx="235044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800" dirty="0" smtClean="0">
                <a:latin typeface="Arial"/>
                <a:cs typeface="Arial"/>
              </a:rPr>
              <a:t>DDM DVs</a:t>
            </a:r>
          </a:p>
        </p:txBody>
      </p:sp>
      <p:sp>
        <p:nvSpPr>
          <p:cNvPr id="61" name="Text Box 424"/>
          <p:cNvSpPr txBox="1">
            <a:spLocks noChangeArrowheads="1"/>
          </p:cNvSpPr>
          <p:nvPr/>
        </p:nvSpPr>
        <p:spPr bwMode="auto">
          <a:xfrm>
            <a:off x="10801498" y="10660090"/>
            <a:ext cx="26883360" cy="844173"/>
          </a:xfrm>
          <a:prstGeom prst="rect">
            <a:avLst/>
          </a:prstGeom>
          <a:solidFill>
            <a:srgbClr val="A40A1D"/>
          </a:solidFill>
          <a:ln w="25400">
            <a:noFill/>
            <a:miter lim="800000"/>
            <a:headEnd/>
            <a:tailEnd/>
          </a:ln>
          <a:effectLst/>
        </p:spPr>
        <p:txBody>
          <a:bodyPr wrap="square" lIns="79230" tIns="39614" rIns="79230" bIns="39614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5000" b="1" dirty="0">
                <a:solidFill>
                  <a:schemeClr val="bg1"/>
                </a:solidFill>
                <a:latin typeface="Arial"/>
                <a:cs typeface="Arial"/>
              </a:rPr>
              <a:t>DDM </a:t>
            </a:r>
            <a:r>
              <a:rPr lang="en-US" sz="5000" b="1" dirty="0" err="1">
                <a:solidFill>
                  <a:schemeClr val="bg1"/>
                </a:solidFill>
                <a:latin typeface="Arial"/>
                <a:cs typeface="Arial"/>
              </a:rPr>
              <a:t>vs</a:t>
            </a:r>
            <a:r>
              <a:rPr lang="en-US" sz="5000" b="1" dirty="0">
                <a:solidFill>
                  <a:schemeClr val="bg1"/>
                </a:solidFill>
                <a:latin typeface="Arial"/>
                <a:cs typeface="Arial"/>
              </a:rPr>
              <a:t> Raw measure reliability</a:t>
            </a:r>
            <a:endParaRPr lang="en-US" sz="5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31241763" y="11671070"/>
            <a:ext cx="6316318" cy="3022033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pPr>
              <a:buFont typeface="Arial"/>
              <a:buChar char="•"/>
            </a:pPr>
            <a:r>
              <a:rPr lang="en-US" sz="4400" dirty="0" smtClean="0">
                <a:solidFill>
                  <a:srgbClr val="000000"/>
                </a:solidFill>
                <a:latin typeface="Arial"/>
                <a:cs typeface="Arial"/>
              </a:rPr>
              <a:t> Raw measures are comparable in reliability to DDM parameters (b = -0.03, t(512) = -0.83)</a:t>
            </a:r>
            <a:endParaRPr lang="en-US" sz="4400" dirty="0" smtClean="0">
              <a:solidFill>
                <a:srgbClr val="000000"/>
              </a:solidFill>
              <a:latin typeface="Arial"/>
              <a:cs typeface="Arial"/>
              <a:sym typeface="Wingdings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7286242" y="17784391"/>
            <a:ext cx="7328521" cy="2061575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pPr>
              <a:buFont typeface="Arial"/>
              <a:buChar char="•"/>
            </a:pP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Are pilot studies helpful in choosing trait variables?</a:t>
            </a:r>
          </a:p>
          <a:p>
            <a:pPr>
              <a:buFont typeface="Arial"/>
              <a:buChar char="•"/>
            </a:pP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Yes, BUT samples &lt;15 yield too variable and lower reliability estimates (b=0.001, t(505)=4.92)</a:t>
            </a:r>
          </a:p>
        </p:txBody>
      </p:sp>
      <p:pic>
        <p:nvPicPr>
          <p:cNvPr id="28" name="Picture 27" descr="Flat_vs_hier.jpe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1963" y="17373600"/>
            <a:ext cx="5867400" cy="5029200"/>
          </a:xfrm>
          <a:prstGeom prst="rect">
            <a:avLst/>
          </a:prstGeom>
        </p:spPr>
      </p:pic>
      <p:pic>
        <p:nvPicPr>
          <p:cNvPr id="29" name="Picture 28" descr="Flat_vs_hier_rel.jpeg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4349" y="17373600"/>
            <a:ext cx="5867400" cy="5029200"/>
          </a:xfrm>
          <a:prstGeom prst="rect">
            <a:avLst/>
          </a:prstGeom>
        </p:spPr>
      </p:pic>
      <p:sp>
        <p:nvSpPr>
          <p:cNvPr id="63" name="Rectangle 62"/>
          <p:cNvSpPr/>
          <p:nvPr/>
        </p:nvSpPr>
        <p:spPr>
          <a:xfrm>
            <a:off x="24614763" y="22349007"/>
            <a:ext cx="12801600" cy="1463625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pPr>
              <a:buFont typeface="Arial"/>
              <a:buChar char="•"/>
            </a:pP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No systematic difference in parameter estimate or reliability using hierarchical estimates </a:t>
            </a:r>
            <a:endParaRPr lang="en-US" sz="4400" dirty="0">
              <a:latin typeface="Arial"/>
              <a:cs typeface="Arial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259768" y="31392411"/>
            <a:ext cx="10398098" cy="1244845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r>
              <a:rPr lang="en-US" sz="1800" dirty="0">
                <a:latin typeface="Arial"/>
                <a:cs typeface="Arial"/>
              </a:rPr>
              <a:t>Eisenberg, I., </a:t>
            </a:r>
            <a:r>
              <a:rPr lang="en-US" sz="1800" dirty="0" err="1">
                <a:latin typeface="Arial"/>
                <a:cs typeface="Arial"/>
              </a:rPr>
              <a:t>Bissett</a:t>
            </a:r>
            <a:r>
              <a:rPr lang="en-US" sz="1800" dirty="0">
                <a:latin typeface="Arial"/>
                <a:cs typeface="Arial"/>
              </a:rPr>
              <a:t>, P., Enkavi, A. Z., Li, J., MacKinnon, D., </a:t>
            </a:r>
            <a:r>
              <a:rPr lang="en-US" sz="1800" dirty="0" err="1">
                <a:latin typeface="Arial"/>
                <a:cs typeface="Arial"/>
              </a:rPr>
              <a:t>Marsch</a:t>
            </a:r>
            <a:r>
              <a:rPr lang="en-US" sz="1800" dirty="0">
                <a:latin typeface="Arial"/>
                <a:cs typeface="Arial"/>
              </a:rPr>
              <a:t>, L., &amp; </a:t>
            </a:r>
            <a:r>
              <a:rPr lang="en-US" sz="1800" dirty="0" err="1">
                <a:latin typeface="Arial"/>
                <a:cs typeface="Arial"/>
              </a:rPr>
              <a:t>Poldrack</a:t>
            </a:r>
            <a:r>
              <a:rPr lang="en-US" sz="1800" dirty="0">
                <a:latin typeface="Arial"/>
                <a:cs typeface="Arial"/>
              </a:rPr>
              <a:t>, R. (2018). Uncovering mental structure through data-driven ontology </a:t>
            </a:r>
            <a:r>
              <a:rPr lang="en-US" sz="1800" dirty="0" smtClean="0">
                <a:latin typeface="Arial"/>
                <a:cs typeface="Arial"/>
              </a:rPr>
              <a:t>discovery</a:t>
            </a:r>
          </a:p>
          <a:p>
            <a:r>
              <a:rPr lang="en-US" sz="1800" dirty="0">
                <a:latin typeface="Arial"/>
                <a:cs typeface="Arial"/>
              </a:rPr>
              <a:t>Enkavi, A. Z., Eisenberg, I., </a:t>
            </a:r>
            <a:r>
              <a:rPr lang="en-US" sz="1800" dirty="0" err="1">
                <a:latin typeface="Arial"/>
                <a:cs typeface="Arial"/>
              </a:rPr>
              <a:t>Bissett</a:t>
            </a:r>
            <a:r>
              <a:rPr lang="en-US" sz="1800" dirty="0">
                <a:latin typeface="Arial"/>
                <a:cs typeface="Arial"/>
              </a:rPr>
              <a:t>, P., </a:t>
            </a:r>
            <a:r>
              <a:rPr lang="en-US" sz="1800" dirty="0" err="1">
                <a:latin typeface="Arial"/>
                <a:cs typeface="Arial"/>
              </a:rPr>
              <a:t>Mazza</a:t>
            </a:r>
            <a:r>
              <a:rPr lang="en-US" sz="1800" dirty="0">
                <a:latin typeface="Arial"/>
                <a:cs typeface="Arial"/>
              </a:rPr>
              <a:t>, G. L., MacKinnon, D. P., </a:t>
            </a:r>
            <a:r>
              <a:rPr lang="en-US" sz="1800" dirty="0" err="1">
                <a:latin typeface="Arial"/>
                <a:cs typeface="Arial"/>
              </a:rPr>
              <a:t>Marsch</a:t>
            </a:r>
            <a:r>
              <a:rPr lang="en-US" sz="1800" dirty="0">
                <a:latin typeface="Arial"/>
                <a:cs typeface="Arial"/>
              </a:rPr>
              <a:t>, L. A., &amp; </a:t>
            </a:r>
            <a:r>
              <a:rPr lang="en-US" sz="1800" dirty="0" err="1">
                <a:latin typeface="Arial"/>
                <a:cs typeface="Arial"/>
              </a:rPr>
              <a:t>Poldrack</a:t>
            </a:r>
            <a:r>
              <a:rPr lang="en-US" sz="1800" dirty="0">
                <a:latin typeface="Arial"/>
                <a:cs typeface="Arial"/>
              </a:rPr>
              <a:t>, R. (2018). A large-scale analysis of test-retest reliabilities of self-regulation measures</a:t>
            </a:r>
            <a:r>
              <a:rPr lang="en-US" sz="1800" dirty="0" smtClean="0">
                <a:latin typeface="Arial"/>
                <a:cs typeface="Arial"/>
              </a:rPr>
              <a:t>.</a:t>
            </a:r>
          </a:p>
          <a:p>
            <a:endParaRPr lang="en-US" sz="1800" dirty="0" smtClean="0">
              <a:latin typeface="Arial"/>
              <a:cs typeface="Arial"/>
            </a:endParaRPr>
          </a:p>
          <a:p>
            <a:endParaRPr lang="en-US" sz="1800" dirty="0">
              <a:latin typeface="Arial"/>
              <a:cs typeface="Arial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42624064" y="24090258"/>
            <a:ext cx="10334800" cy="1133093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pPr>
              <a:buFont typeface="Arial"/>
              <a:buChar char="•"/>
            </a:pPr>
            <a:r>
              <a:rPr lang="en-US" sz="4400" dirty="0" smtClean="0">
                <a:latin typeface="Arial"/>
                <a:cs typeface="Arial"/>
              </a:rPr>
              <a:t> PCs are more reliable than individual measures that compose them</a:t>
            </a:r>
          </a:p>
        </p:txBody>
      </p:sp>
      <p:pic>
        <p:nvPicPr>
          <p:cNvPr id="8" name="Picture 7" descr="Boot_ddm_plot.jpeg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4963" y="11504263"/>
            <a:ext cx="20116800" cy="383177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1091332" y="15130684"/>
            <a:ext cx="2659352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/>
              <a:buChar char="•"/>
            </a:pPr>
            <a:r>
              <a:rPr lang="en-US" sz="4400" dirty="0" smtClean="0">
                <a:solidFill>
                  <a:srgbClr val="000000"/>
                </a:solidFill>
                <a:latin typeface="Arial"/>
                <a:cs typeface="Arial"/>
                <a:sym typeface="Wingdings"/>
              </a:rPr>
              <a:t> Both contrast (b = -0.37, t(512) = -9.99) </a:t>
            </a:r>
            <a:r>
              <a:rPr lang="en-US" sz="4400" dirty="0">
                <a:solidFill>
                  <a:srgbClr val="000000"/>
                </a:solidFill>
                <a:latin typeface="Arial"/>
                <a:cs typeface="Arial"/>
                <a:sym typeface="Wingdings"/>
              </a:rPr>
              <a:t>and </a:t>
            </a:r>
            <a:r>
              <a:rPr lang="en-US" sz="4400" dirty="0" smtClean="0">
                <a:solidFill>
                  <a:srgbClr val="000000"/>
                </a:solidFill>
                <a:latin typeface="Arial"/>
                <a:cs typeface="Arial"/>
                <a:sym typeface="Wingdings"/>
              </a:rPr>
              <a:t>condition (b = -0.09, t(512) = -2.84) </a:t>
            </a:r>
            <a:r>
              <a:rPr lang="en-US" sz="4400" dirty="0">
                <a:solidFill>
                  <a:srgbClr val="000000"/>
                </a:solidFill>
                <a:latin typeface="Arial"/>
                <a:cs typeface="Arial"/>
                <a:sym typeface="Wingdings"/>
              </a:rPr>
              <a:t>measures are less reliable than </a:t>
            </a:r>
            <a:r>
              <a:rPr lang="en-US" sz="4400" dirty="0" smtClean="0">
                <a:solidFill>
                  <a:srgbClr val="000000"/>
                </a:solidFill>
                <a:latin typeface="Arial"/>
                <a:cs typeface="Arial"/>
                <a:sym typeface="Wingdings"/>
              </a:rPr>
              <a:t>measures </a:t>
            </a:r>
            <a:r>
              <a:rPr lang="en-US" sz="4400" dirty="0">
                <a:solidFill>
                  <a:srgbClr val="000000"/>
                </a:solidFill>
                <a:latin typeface="Arial"/>
                <a:cs typeface="Arial"/>
                <a:sym typeface="Wingdings"/>
              </a:rPr>
              <a:t>that use </a:t>
            </a:r>
            <a:r>
              <a:rPr lang="en-US" sz="4400" dirty="0" smtClean="0">
                <a:solidFill>
                  <a:srgbClr val="000000"/>
                </a:solidFill>
                <a:latin typeface="Arial"/>
                <a:cs typeface="Arial"/>
                <a:sym typeface="Wingdings"/>
              </a:rPr>
              <a:t>all trials </a:t>
            </a:r>
            <a:endParaRPr lang="en-US" sz="44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15" name="Picture 14" descr="Sample_size.jpe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8167" y="17662817"/>
            <a:ext cx="6400800" cy="45720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1149278" y="22167597"/>
            <a:ext cx="1322356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/>
              <a:buChar char="•"/>
            </a:pP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Conclusion does not change depending on </a:t>
            </a:r>
            <a:r>
              <a:rPr lang="en-US" sz="4400" dirty="0">
                <a:latin typeface="Arial"/>
                <a:cs typeface="Arial"/>
              </a:rPr>
              <a:t>measure type (</a:t>
            </a:r>
            <a:r>
              <a:rPr lang="en-US" sz="4400" dirty="0" smtClean="0">
                <a:latin typeface="Arial"/>
                <a:cs typeface="Arial"/>
              </a:rPr>
              <a:t>raw</a:t>
            </a: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vs. </a:t>
            </a:r>
            <a:r>
              <a:rPr lang="en-US" sz="4400" dirty="0" err="1" smtClean="0">
                <a:latin typeface="Arial"/>
                <a:cs typeface="Arial"/>
              </a:rPr>
              <a:t>ddm</a:t>
            </a:r>
            <a:r>
              <a:rPr lang="en-US" sz="4400" dirty="0" smtClean="0">
                <a:latin typeface="Arial"/>
                <a:cs typeface="Arial"/>
              </a:rPr>
              <a:t>, all trials vs. contrasts)</a:t>
            </a:r>
            <a:endParaRPr lang="en-US" sz="4400" dirty="0">
              <a:latin typeface="Arial"/>
              <a:cs typeface="Arial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0699683" y="15471382"/>
            <a:ext cx="22987034" cy="3804435"/>
            <a:chOff x="11124963" y="24835608"/>
            <a:chExt cx="22987034" cy="3804435"/>
          </a:xfrm>
        </p:grpSpPr>
        <p:sp>
          <p:nvSpPr>
            <p:cNvPr id="67" name="Rectangle 66"/>
            <p:cNvSpPr/>
            <p:nvPr/>
          </p:nvSpPr>
          <p:spPr>
            <a:xfrm>
              <a:off x="11174328" y="27328876"/>
              <a:ext cx="6154640" cy="1310814"/>
            </a:xfrm>
            <a:prstGeom prst="rect">
              <a:avLst/>
            </a:prstGeom>
            <a:noFill/>
          </p:spPr>
          <p:txBody>
            <a:bodyPr wrap="square" lIns="274320" rIns="274320" rtlCol="0">
              <a:noAutofit/>
            </a:bodyPr>
            <a:lstStyle/>
            <a:p>
              <a:r>
                <a:rPr lang="en-US" sz="4000" dirty="0" smtClean="0">
                  <a:latin typeface="Arial"/>
                  <a:cs typeface="Arial"/>
                </a:rPr>
                <a:t>EZ measures from T1 (164 measures, n=552)</a:t>
              </a: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18781048" y="27533882"/>
              <a:ext cx="1945810" cy="900803"/>
            </a:xfrm>
            <a:prstGeom prst="rect">
              <a:avLst/>
            </a:prstGeom>
            <a:noFill/>
          </p:spPr>
          <p:txBody>
            <a:bodyPr wrap="square" lIns="274320" rIns="274320" rtlCol="0">
              <a:noAutofit/>
            </a:bodyPr>
            <a:lstStyle/>
            <a:p>
              <a:r>
                <a:rPr lang="en-US" sz="4000" dirty="0" smtClean="0">
                  <a:latin typeface="Arial"/>
                  <a:cs typeface="Arial"/>
                </a:rPr>
                <a:t>PCA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22111676" y="27328523"/>
              <a:ext cx="6128556" cy="1311520"/>
            </a:xfrm>
            <a:prstGeom prst="rect">
              <a:avLst/>
            </a:prstGeom>
            <a:noFill/>
          </p:spPr>
          <p:txBody>
            <a:bodyPr wrap="square" lIns="274320" rIns="274320" rtlCol="0">
              <a:noAutofit/>
            </a:bodyPr>
            <a:lstStyle/>
            <a:p>
              <a:r>
                <a:rPr lang="en-US" sz="4000" dirty="0" smtClean="0">
                  <a:latin typeface="Arial"/>
                  <a:cs typeface="Arial"/>
                </a:rPr>
                <a:t>Hierarchical clustering of factor </a:t>
              </a:r>
              <a:r>
                <a:rPr lang="en-US" sz="4000" i="1" dirty="0" smtClean="0">
                  <a:latin typeface="Arial"/>
                  <a:cs typeface="Arial"/>
                </a:rPr>
                <a:t>loadings</a:t>
              </a:r>
            </a:p>
          </p:txBody>
        </p:sp>
        <p:cxnSp>
          <p:nvCxnSpPr>
            <p:cNvPr id="75" name="Straight Arrow Connector 74"/>
            <p:cNvCxnSpPr/>
            <p:nvPr/>
          </p:nvCxnSpPr>
          <p:spPr>
            <a:xfrm>
              <a:off x="17456709" y="27787135"/>
              <a:ext cx="914400" cy="0"/>
            </a:xfrm>
            <a:prstGeom prst="straightConnector1">
              <a:avLst/>
            </a:prstGeom>
            <a:ln w="57150" cmpd="sng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>
              <a:off x="20853796" y="27787135"/>
              <a:ext cx="914400" cy="0"/>
            </a:xfrm>
            <a:prstGeom prst="straightConnector1">
              <a:avLst/>
            </a:prstGeom>
            <a:ln w="57150" cmpd="sng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28240232" y="27787135"/>
              <a:ext cx="1954088" cy="0"/>
            </a:xfrm>
            <a:prstGeom prst="line">
              <a:avLst/>
            </a:prstGeom>
            <a:ln w="57150" cmpd="sng"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 flipV="1">
              <a:off x="30194320" y="27328523"/>
              <a:ext cx="0" cy="458612"/>
            </a:xfrm>
            <a:prstGeom prst="straightConnector1">
              <a:avLst/>
            </a:prstGeom>
            <a:ln w="57150" cmpd="sng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94" name="Picture 93" descr="EZ_PCA3_HClust_nolables.jpeg"/>
            <p:cNvPicPr>
              <a:picLocks noChangeAspect="1"/>
            </p:cNvPicPr>
            <p:nvPr/>
          </p:nvPicPr>
          <p:blipFill rotWithShape="1"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17" t="23768" r="4402" b="20204"/>
            <a:stretch/>
          </p:blipFill>
          <p:spPr>
            <a:xfrm>
              <a:off x="11124963" y="24835608"/>
              <a:ext cx="22987034" cy="2417677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40196583" y="19334723"/>
            <a:ext cx="26345470" cy="3986784"/>
            <a:chOff x="11199588" y="27363237"/>
            <a:chExt cx="26345470" cy="3986784"/>
          </a:xfrm>
        </p:grpSpPr>
        <p:sp>
          <p:nvSpPr>
            <p:cNvPr id="73" name="Rectangle 72"/>
            <p:cNvSpPr/>
            <p:nvPr/>
          </p:nvSpPr>
          <p:spPr>
            <a:xfrm>
              <a:off x="11199588" y="28726639"/>
              <a:ext cx="6129379" cy="1465484"/>
            </a:xfrm>
            <a:prstGeom prst="rect">
              <a:avLst/>
            </a:prstGeom>
            <a:noFill/>
          </p:spPr>
          <p:txBody>
            <a:bodyPr wrap="square" lIns="274320" rIns="274320" rtlCol="0">
              <a:noAutofit/>
            </a:bodyPr>
            <a:lstStyle/>
            <a:p>
              <a:r>
                <a:rPr lang="en-US" sz="4000" dirty="0" smtClean="0">
                  <a:latin typeface="Arial"/>
                  <a:cs typeface="Arial"/>
                </a:rPr>
                <a:t>Predict factor </a:t>
              </a:r>
              <a:r>
                <a:rPr lang="en-US" sz="4000" i="1" dirty="0" smtClean="0">
                  <a:latin typeface="Arial"/>
                  <a:cs typeface="Arial"/>
                </a:rPr>
                <a:t>score</a:t>
              </a:r>
              <a:r>
                <a:rPr lang="en-US" sz="4000" dirty="0" smtClean="0">
                  <a:latin typeface="Arial"/>
                  <a:cs typeface="Arial"/>
                </a:rPr>
                <a:t>s from T1 PCA for T2 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8794469" y="28726639"/>
              <a:ext cx="8485452" cy="1424350"/>
            </a:xfrm>
            <a:prstGeom prst="rect">
              <a:avLst/>
            </a:prstGeom>
            <a:noFill/>
          </p:spPr>
          <p:txBody>
            <a:bodyPr wrap="square" lIns="274320" rIns="274320" rtlCol="0">
              <a:noAutofit/>
            </a:bodyPr>
            <a:lstStyle/>
            <a:p>
              <a:r>
                <a:rPr lang="en-US" sz="4000" dirty="0" smtClean="0">
                  <a:latin typeface="Arial"/>
                  <a:cs typeface="Arial"/>
                </a:rPr>
                <a:t>ICC for the 3 PCs </a:t>
              </a:r>
              <a:r>
                <a:rPr lang="en-US" sz="4000" dirty="0" err="1" smtClean="0">
                  <a:latin typeface="Arial"/>
                  <a:cs typeface="Arial"/>
                </a:rPr>
                <a:t>vs</a:t>
              </a:r>
              <a:r>
                <a:rPr lang="en-US" sz="4000" dirty="0" smtClean="0">
                  <a:latin typeface="Arial"/>
                  <a:cs typeface="Arial"/>
                </a:rPr>
                <a:t> ICC of 164 EZ measures measures</a:t>
              </a:r>
            </a:p>
          </p:txBody>
        </p:sp>
        <p:cxnSp>
          <p:nvCxnSpPr>
            <p:cNvPr id="90" name="Straight Arrow Connector 89"/>
            <p:cNvCxnSpPr>
              <a:stCxn id="73" idx="3"/>
              <a:endCxn id="74" idx="1"/>
            </p:cNvCxnSpPr>
            <p:nvPr/>
          </p:nvCxnSpPr>
          <p:spPr>
            <a:xfrm flipV="1">
              <a:off x="17328967" y="29438814"/>
              <a:ext cx="1465502" cy="20567"/>
            </a:xfrm>
            <a:prstGeom prst="straightConnector1">
              <a:avLst/>
            </a:prstGeom>
            <a:ln w="57150" cmpd="sng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74" idx="3"/>
            </p:cNvCxnSpPr>
            <p:nvPr/>
          </p:nvCxnSpPr>
          <p:spPr>
            <a:xfrm>
              <a:off x="27279921" y="29438814"/>
              <a:ext cx="3659442" cy="0"/>
            </a:xfrm>
            <a:prstGeom prst="straightConnector1">
              <a:avLst/>
            </a:prstGeom>
            <a:ln w="57150" cmpd="sng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98" name="Picture 97" descr="EZ_clust_rel.jpe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27722" y="27363237"/>
              <a:ext cx="6117336" cy="3986784"/>
            </a:xfrm>
            <a:prstGeom prst="rect">
              <a:avLst/>
            </a:prstGeom>
          </p:spPr>
        </p:pic>
      </p:grpSp>
      <p:graphicFrame>
        <p:nvGraphicFramePr>
          <p:cNvPr id="100" name="Table 9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1706220"/>
              </p:ext>
            </p:extLst>
          </p:nvPr>
        </p:nvGraphicFramePr>
        <p:xfrm>
          <a:off x="44085316" y="12290884"/>
          <a:ext cx="10231200" cy="164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7800"/>
                <a:gridCol w="2557800"/>
                <a:gridCol w="2557800"/>
                <a:gridCol w="2557800"/>
              </a:tblGrid>
              <a:tr h="370840">
                <a:tc>
                  <a:txBody>
                    <a:bodyPr/>
                    <a:lstStyle/>
                    <a:p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atin typeface="Arial"/>
                          <a:cs typeface="Arial"/>
                        </a:rPr>
                        <a:t>Drift rate</a:t>
                      </a:r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atin typeface="Arial"/>
                          <a:cs typeface="Arial"/>
                        </a:rPr>
                        <a:t>Threshold</a:t>
                      </a:r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atin typeface="Arial"/>
                          <a:cs typeface="Arial"/>
                        </a:rPr>
                        <a:t>Non-decision</a:t>
                      </a:r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atin typeface="Arial"/>
                          <a:cs typeface="Arial"/>
                        </a:rPr>
                        <a:t>DVs (median)</a:t>
                      </a:r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atin typeface="Arial"/>
                          <a:cs typeface="Arial"/>
                        </a:rPr>
                        <a:t>0.51</a:t>
                      </a:r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atin typeface="Arial"/>
                          <a:cs typeface="Arial"/>
                        </a:rPr>
                        <a:t>0.48</a:t>
                      </a:r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atin typeface="Arial"/>
                          <a:cs typeface="Arial"/>
                        </a:rPr>
                        <a:t>0.51</a:t>
                      </a:r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atin typeface="Arial"/>
                          <a:cs typeface="Arial"/>
                        </a:rPr>
                        <a:t>PC</a:t>
                      </a:r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atin typeface="Arial"/>
                          <a:cs typeface="Arial"/>
                        </a:rPr>
                        <a:t>0.80</a:t>
                      </a:r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atin typeface="Arial"/>
                          <a:cs typeface="Arial"/>
                        </a:rPr>
                        <a:t>0.87</a:t>
                      </a:r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atin typeface="Arial"/>
                          <a:cs typeface="Arial"/>
                        </a:rPr>
                        <a:t>0.86</a:t>
                      </a:r>
                      <a:endParaRPr lang="en-US" sz="3000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6" name="Rectangle 75"/>
          <p:cNvSpPr/>
          <p:nvPr/>
        </p:nvSpPr>
        <p:spPr>
          <a:xfrm>
            <a:off x="10928167" y="26870207"/>
            <a:ext cx="3223637" cy="1463625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r>
              <a:rPr lang="en-US" sz="4400" dirty="0" smtClean="0">
                <a:latin typeface="Arial"/>
                <a:cs typeface="Arial"/>
              </a:rPr>
              <a:t>Separate Measures</a:t>
            </a:r>
            <a:endParaRPr lang="en-US" sz="4400" dirty="0">
              <a:latin typeface="Arial"/>
              <a:cs typeface="Arial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11080567" y="30502407"/>
            <a:ext cx="3829233" cy="1463625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r>
              <a:rPr lang="en-US" sz="4400" dirty="0" smtClean="0">
                <a:latin typeface="Arial"/>
                <a:cs typeface="Arial"/>
              </a:rPr>
              <a:t>Principal Components</a:t>
            </a:r>
            <a:endParaRPr lang="en-US" sz="4400" dirty="0">
              <a:latin typeface="Arial"/>
              <a:cs typeface="Arial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6826123" y="24695037"/>
            <a:ext cx="1359348" cy="806563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r>
              <a:rPr lang="en-US" sz="4400" dirty="0" smtClean="0">
                <a:latin typeface="Arial"/>
                <a:cs typeface="Arial"/>
              </a:rPr>
              <a:t>T1</a:t>
            </a:r>
            <a:endParaRPr lang="en-US" sz="4400" dirty="0">
              <a:latin typeface="Arial"/>
              <a:cs typeface="Arial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23870383" y="24695037"/>
            <a:ext cx="1359348" cy="806563"/>
          </a:xfrm>
          <a:prstGeom prst="rect">
            <a:avLst/>
          </a:prstGeom>
          <a:noFill/>
        </p:spPr>
        <p:txBody>
          <a:bodyPr wrap="square" lIns="274320" rIns="274320" rtlCol="0">
            <a:noAutofit/>
          </a:bodyPr>
          <a:lstStyle/>
          <a:p>
            <a:r>
              <a:rPr lang="en-US" sz="4400" dirty="0" smtClean="0">
                <a:latin typeface="Arial"/>
                <a:cs typeface="Arial"/>
              </a:rPr>
              <a:t>T2</a:t>
            </a:r>
            <a:endParaRPr lang="en-US" sz="4400" dirty="0">
              <a:latin typeface="Arial"/>
              <a:cs typeface="Arial"/>
            </a:endParaRPr>
          </a:p>
        </p:txBody>
      </p:sp>
      <p:pic>
        <p:nvPicPr>
          <p:cNvPr id="26" name="Picture 25" descr="EZ_PCA_T1_plotly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4909" y="28765632"/>
            <a:ext cx="3541776" cy="3200400"/>
          </a:xfrm>
          <a:prstGeom prst="rect">
            <a:avLst/>
          </a:prstGeom>
        </p:spPr>
      </p:pic>
      <p:pic>
        <p:nvPicPr>
          <p:cNvPr id="30" name="Picture 29" descr="EZ_PCA_T2_plotl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9451" y="28765632"/>
            <a:ext cx="3781213" cy="3200400"/>
          </a:xfrm>
          <a:prstGeom prst="rect">
            <a:avLst/>
          </a:prstGeom>
        </p:spPr>
      </p:pic>
      <p:pic>
        <p:nvPicPr>
          <p:cNvPr id="31" name="Picture 30" descr="plotly_poster_legend.p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9881" y="29902756"/>
            <a:ext cx="2797238" cy="1588262"/>
          </a:xfrm>
          <a:prstGeom prst="rect">
            <a:avLst/>
          </a:prstGeom>
        </p:spPr>
      </p:pic>
      <p:pic>
        <p:nvPicPr>
          <p:cNvPr id="36" name="Picture 35" descr="t1_ddm_eg.jpeg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5397" y="25692232"/>
            <a:ext cx="658368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57150" cmpd="sng">
          <a:tailEnd type="arrow"/>
        </a:ln>
      </a:spPr>
      <a:bodyPr/>
      <a:lstStyle/>
      <a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20391</TotalTime>
  <Words>637</Words>
  <Application>Microsoft Macintosh PowerPoint</Application>
  <PresentationFormat>Custom</PresentationFormat>
  <Paragraphs>61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Columbia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Lisa Zaval</dc:creator>
  <cp:lastModifiedBy>Ayse Zeynep Enkavi</cp:lastModifiedBy>
  <cp:revision>337</cp:revision>
  <cp:lastPrinted>2013-11-12T21:27:13Z</cp:lastPrinted>
  <dcterms:created xsi:type="dcterms:W3CDTF">2010-11-13T16:32:59Z</dcterms:created>
  <dcterms:modified xsi:type="dcterms:W3CDTF">2018-10-01T20:32:57Z</dcterms:modified>
</cp:coreProperties>
</file>